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handoutMasterIdLst>
    <p:handoutMasterId r:id="rId19"/>
  </p:handoutMasterIdLst>
  <p:sldIdLst>
    <p:sldId id="275" r:id="rId2"/>
    <p:sldId id="259" r:id="rId3"/>
    <p:sldId id="276" r:id="rId4"/>
    <p:sldId id="277" r:id="rId5"/>
    <p:sldId id="281" r:id="rId6"/>
    <p:sldId id="282" r:id="rId7"/>
    <p:sldId id="283" r:id="rId8"/>
    <p:sldId id="288" r:id="rId9"/>
    <p:sldId id="289" r:id="rId10"/>
    <p:sldId id="290" r:id="rId11"/>
    <p:sldId id="291" r:id="rId12"/>
    <p:sldId id="292" r:id="rId13"/>
    <p:sldId id="295" r:id="rId14"/>
    <p:sldId id="296" r:id="rId15"/>
    <p:sldId id="297" r:id="rId16"/>
    <p:sldId id="298" r:id="rId17"/>
    <p:sldId id="279" r:id="rId1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3333CC"/>
    <a:srgbClr val="33CC33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048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t" anchorCtr="0" compatLnSpc="1">
            <a:prstTxWarp prst="textNoShape">
              <a:avLst/>
            </a:prstTxWarp>
          </a:bodyPr>
          <a:lstStyle>
            <a:lvl1pPr defTabSz="931863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6888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t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6888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b" anchorCtr="0" compatLnSpc="1">
            <a:prstTxWarp prst="textNoShape">
              <a:avLst/>
            </a:prstTxWarp>
          </a:bodyPr>
          <a:lstStyle>
            <a:lvl1pPr defTabSz="931863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6888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b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sz="1200"/>
            </a:lvl1pPr>
          </a:lstStyle>
          <a:p>
            <a:fld id="{0312C74F-D39A-4E2E-BB2A-641EEDDD22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497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F9C3EE7-0985-4236-8A73-4EA349CFBC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1A845-1C1F-40FC-A6D9-4A9A69A71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C15D723-C4EF-48DF-8E2B-B8B97E330A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772E1-2C8B-4B5F-87DC-441BAFA41C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647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3375A-78F4-4179-8F67-728FC23E7E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091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544BDDB-C0A6-44A4-8432-8004D966E7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328F6B-DADC-4095-B5F7-AF93990466A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2D49F-AF88-4545-B172-244D37621B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4F46BC1-4CF8-4A9C-A2E8-A20B243E9E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046C391-51D3-433B-80D8-EDADDE6CB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E5F3DD3-998C-450A-9AF2-8AEDD360A3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AF53EB6-CBA7-4A5E-8B7D-1555247C81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95D5ABD-E05D-46F2-A514-DD886C2FB9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20C7EA-B3AB-4A56-A5C8-B78595749F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</p:sldLayoutIdLst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ags" Target="../tags/tag10.xml"/><Relationship Id="rId2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tags" Target="../tags/tag12.xml"/><Relationship Id="rId2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tags" Target="../tags/tag13.xml"/><Relationship Id="rId2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tags" Target="../tags/tag14.xml"/><Relationship Id="rId2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tags" Target="../tags/tag15.xml"/><Relationship Id="rId2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tags" Target="../tags/tag16.xml"/><Relationship Id="rId2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tags" Target="../tags/tag17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tags" Target="../tags/tag7.xml"/><Relationship Id="rId2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9.xml"/><Relationship Id="rId2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e07422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743200"/>
            <a:ext cx="2106613" cy="345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 fontScale="97500" lnSpcReduction="100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Balancing Equations</a:t>
            </a:r>
            <a:endParaRPr lang="en-US" sz="48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2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000000"/>
                </a:solidFill>
              </a:rPr>
              <a:t>Balancing Equations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Now balance the hydrogen by placing a 4 in front of the water on the products side.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52400" y="3884170"/>
            <a:ext cx="8839200" cy="854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en-US" sz="5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US" sz="5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+   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</a:t>
            </a:r>
            <a:r>
              <a:rPr lang="en-US" sz="5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→ </a:t>
            </a: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</a:t>
            </a:r>
            <a:r>
              <a:rPr lang="en-US" sz="5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+ </a:t>
            </a: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US" sz="5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492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/>
              <a:t>Balancing Equations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8229600" cy="1524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Balance the oxygen on the reactants side with a coefficient of 5.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52400" y="2514600"/>
            <a:ext cx="8839200" cy="854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en-US" sz="5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US" sz="5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+  </a:t>
            </a: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</a:t>
            </a:r>
            <a:r>
              <a:rPr lang="en-US" sz="5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→ </a:t>
            </a: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</a:t>
            </a:r>
            <a:r>
              <a:rPr lang="en-US" sz="5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+ </a:t>
            </a: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US" sz="5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57200" y="3429000"/>
            <a:ext cx="8229600" cy="89376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600" dirty="0" smtClean="0"/>
              <a:t>Complete a final atom inventory.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81500" y="3849666"/>
            <a:ext cx="2819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Georgia" pitchFamily="18" charset="0"/>
              </a:rPr>
              <a:t>__C__</a:t>
            </a:r>
          </a:p>
          <a:p>
            <a:r>
              <a:rPr lang="en-US" sz="5400" dirty="0" smtClean="0">
                <a:latin typeface="Georgia" pitchFamily="18" charset="0"/>
              </a:rPr>
              <a:t>__H__</a:t>
            </a:r>
          </a:p>
          <a:p>
            <a:r>
              <a:rPr lang="en-US" sz="5400" dirty="0" smtClean="0">
                <a:latin typeface="Georgia" pitchFamily="18" charset="0"/>
              </a:rPr>
              <a:t>__O__</a:t>
            </a:r>
            <a:endParaRPr lang="en-US" sz="5400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7600" y="3891761"/>
            <a:ext cx="3429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5400" dirty="0" smtClean="0"/>
              <a:t>	</a:t>
            </a:r>
            <a:r>
              <a:rPr lang="en-US" sz="5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	   3</a:t>
            </a:r>
          </a:p>
          <a:p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	8	   8</a:t>
            </a:r>
          </a:p>
          <a:p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  10	  10</a:t>
            </a:r>
            <a:endParaRPr lang="en-US" sz="5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011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/>
              <a:t>Balancing Equations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2514600"/>
            <a:ext cx="8229600" cy="893762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Complete an atom inventory.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52400" y="1600200"/>
            <a:ext cx="88392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BF</a:t>
            </a:r>
            <a:r>
              <a:rPr lang="en-US" sz="54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Li</a:t>
            </a:r>
            <a:r>
              <a:rPr lang="en-US" sz="54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</a:t>
            </a:r>
            <a:r>
              <a:rPr lang="en-US" sz="54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→</a:t>
            </a:r>
            <a:r>
              <a:rPr lang="en-US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en-US" sz="54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(SO</a:t>
            </a:r>
            <a:r>
              <a:rPr lang="en-US" sz="54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n-US" sz="54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</a:t>
            </a:r>
            <a:r>
              <a:rPr lang="en-US" sz="5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LiF</a:t>
            </a:r>
            <a:r>
              <a:rPr lang="en-US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5400" dirty="0"/>
              <a:t>	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14800" y="3048000"/>
            <a:ext cx="3276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Georgia" pitchFamily="18" charset="0"/>
              </a:rPr>
              <a:t> __B__</a:t>
            </a:r>
          </a:p>
          <a:p>
            <a:r>
              <a:rPr lang="en-US" sz="5400" dirty="0" smtClean="0">
                <a:latin typeface="Georgia" pitchFamily="18" charset="0"/>
              </a:rPr>
              <a:t> __F__</a:t>
            </a:r>
          </a:p>
          <a:p>
            <a:r>
              <a:rPr lang="en-US" sz="5400" dirty="0" smtClean="0">
                <a:latin typeface="Georgia" pitchFamily="18" charset="0"/>
              </a:rPr>
              <a:t> __Li__</a:t>
            </a:r>
          </a:p>
          <a:p>
            <a:r>
              <a:rPr lang="en-US" sz="5400" dirty="0" smtClean="0">
                <a:latin typeface="Georgia" pitchFamily="18" charset="0"/>
              </a:rPr>
              <a:t>__SO</a:t>
            </a:r>
            <a:r>
              <a:rPr lang="en-US" sz="5400" baseline="-25000" dirty="0" smtClean="0">
                <a:latin typeface="Georgia" pitchFamily="18" charset="0"/>
              </a:rPr>
              <a:t>3</a:t>
            </a:r>
            <a:r>
              <a:rPr lang="en-US" sz="5400" dirty="0" smtClean="0">
                <a:latin typeface="Georgia" pitchFamily="18" charset="0"/>
              </a:rPr>
              <a:t>__</a:t>
            </a:r>
            <a:endParaRPr lang="en-US" sz="5400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1400" y="3048000"/>
            <a:ext cx="3429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5400" dirty="0" smtClean="0"/>
              <a:t> 	</a:t>
            </a:r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	   2</a:t>
            </a:r>
          </a:p>
          <a:p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	3	   1</a:t>
            </a:r>
          </a:p>
          <a:p>
            <a:r>
              <a:rPr lang="en-US" sz="5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	   1</a:t>
            </a:r>
          </a:p>
          <a:p>
            <a:r>
              <a:rPr lang="en-US" sz="5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		3</a:t>
            </a:r>
            <a:endParaRPr lang="en-US" sz="5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138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/>
              <a:t>Balancing Equations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Nothing is balanced.</a:t>
            </a:r>
          </a:p>
          <a:p>
            <a:pPr eaLnBrk="1" hangingPunct="1">
              <a:defRPr/>
            </a:pPr>
            <a:r>
              <a:rPr lang="en-US" sz="3600" dirty="0" smtClean="0"/>
              <a:t>Balance the fluorine first by placing a coefficient of 3 in front of the </a:t>
            </a:r>
            <a:r>
              <a:rPr lang="en-US" sz="3600" dirty="0" err="1" smtClean="0"/>
              <a:t>LiF</a:t>
            </a:r>
            <a:r>
              <a:rPr lang="en-US" sz="3600" dirty="0" smtClean="0"/>
              <a:t>.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45093" y="3581400"/>
            <a:ext cx="88392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BF</a:t>
            </a:r>
            <a:r>
              <a:rPr lang="en-US" sz="50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Li</a:t>
            </a:r>
            <a:r>
              <a:rPr lang="en-US" sz="50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</a:t>
            </a:r>
            <a:r>
              <a:rPr lang="en-US" sz="50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→</a:t>
            </a:r>
            <a:r>
              <a:rPr lang="en-US" sz="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en-US" sz="50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(SO</a:t>
            </a:r>
            <a:r>
              <a:rPr lang="en-US" sz="50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n-US" sz="50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</a:t>
            </a:r>
            <a:r>
              <a:rPr lang="en-US" sz="50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LiF </a:t>
            </a:r>
            <a:r>
              <a:rPr lang="en-US" sz="5400" dirty="0">
                <a:solidFill>
                  <a:srgbClr val="000000"/>
                </a:solidFill>
              </a:rPr>
              <a:t>	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646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/>
              <a:t>Balancing Equations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Now balance the boron by placing a 2 in front of the BF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 on the reactants side.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45093" y="3581400"/>
            <a:ext cx="8839200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4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BF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Li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→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(SO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</a:t>
            </a:r>
            <a:r>
              <a:rPr lang="en-US" sz="4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LiF </a:t>
            </a:r>
            <a:r>
              <a:rPr lang="en-US" sz="5400" dirty="0"/>
              <a:t>	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57200" y="4668837"/>
            <a:ext cx="8229600" cy="21891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 smtClean="0"/>
              <a:t>Notice we’ve unbalanced the fluorine, and now must adjust our coefficients.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712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chemeClr val="tx1"/>
                </a:solidFill>
              </a:rPr>
              <a:t>Balancing Equations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Now balance the boron by placing a 2 in front of the BF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 on the reactants side.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45093" y="3581400"/>
            <a:ext cx="8839200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4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48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BF</a:t>
            </a:r>
            <a:r>
              <a:rPr lang="en-US" sz="48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Li</a:t>
            </a:r>
            <a:r>
              <a:rPr lang="en-US" sz="48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48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</a:t>
            </a:r>
            <a:r>
              <a:rPr lang="en-US" sz="48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→</a:t>
            </a:r>
            <a:r>
              <a:rPr lang="en-US" sz="48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en-US" sz="48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48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(SO</a:t>
            </a:r>
            <a:r>
              <a:rPr lang="en-US" sz="48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n-US" sz="4800" baseline="-25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</a:t>
            </a:r>
            <a:r>
              <a:rPr lang="en-US" sz="4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lang="en-US" sz="48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LiF </a:t>
            </a:r>
            <a:r>
              <a:rPr lang="en-US" sz="5400" dirty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57200" y="4668837"/>
            <a:ext cx="8229600" cy="21891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 smtClean="0"/>
              <a:t>Notice we’ve unbalanced the fluorine, and now must adjust our coefficients.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939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chemeClr val="tx1"/>
                </a:solidFill>
              </a:rPr>
              <a:t>Balancing Equations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229600" cy="1524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Balance the lithium sulfite on the reactants side with a coefficient of 3.</a:t>
            </a: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57200" y="3124200"/>
            <a:ext cx="8229600" cy="89376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600" dirty="0" smtClean="0"/>
              <a:t>Complete a final atom inventory.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52400" y="2376607"/>
            <a:ext cx="8991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4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BF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</a:t>
            </a:r>
            <a:r>
              <a:rPr lang="en-US" sz="4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→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(SO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n-US" sz="48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</a:t>
            </a:r>
            <a:r>
              <a:rPr lang="en-US" sz="4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LiF</a:t>
            </a:r>
            <a:endParaRPr lang="en-US" sz="5400" dirty="0"/>
          </a:p>
        </p:txBody>
      </p:sp>
      <p:sp>
        <p:nvSpPr>
          <p:cNvPr id="10" name="TextBox 9"/>
          <p:cNvSpPr txBox="1"/>
          <p:nvPr/>
        </p:nvSpPr>
        <p:spPr>
          <a:xfrm>
            <a:off x="3581400" y="3614678"/>
            <a:ext cx="3429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4800" dirty="0" smtClean="0"/>
              <a:t> 	 </a:t>
            </a:r>
            <a:r>
              <a:rPr lang="en-US" sz="4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	   2</a:t>
            </a:r>
          </a:p>
          <a:p>
            <a:r>
              <a:rPr lang="en-US" sz="4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	 6	   6</a:t>
            </a:r>
          </a:p>
          <a:p>
            <a:r>
              <a:rPr lang="en-US" sz="4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4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6	   6</a:t>
            </a:r>
          </a:p>
          <a:p>
            <a:r>
              <a:rPr lang="en-US" sz="4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4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3	     3</a:t>
            </a:r>
            <a:endParaRPr lang="en-US" sz="4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43400" y="3522345"/>
            <a:ext cx="32766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Georgia" pitchFamily="18" charset="0"/>
              </a:rPr>
              <a:t> </a:t>
            </a:r>
            <a:r>
              <a:rPr lang="en-US" sz="4400" dirty="0" smtClean="0">
                <a:latin typeface="Georgia" pitchFamily="18" charset="0"/>
              </a:rPr>
              <a:t>__B__</a:t>
            </a:r>
          </a:p>
          <a:p>
            <a:r>
              <a:rPr lang="en-US" sz="4400" dirty="0" smtClean="0">
                <a:latin typeface="Georgia" pitchFamily="18" charset="0"/>
              </a:rPr>
              <a:t> __F__</a:t>
            </a:r>
          </a:p>
          <a:p>
            <a:r>
              <a:rPr lang="en-US" sz="4400" dirty="0" smtClean="0">
                <a:latin typeface="Georgia" pitchFamily="18" charset="0"/>
              </a:rPr>
              <a:t> __Li__</a:t>
            </a:r>
          </a:p>
          <a:p>
            <a:r>
              <a:rPr lang="en-US" sz="4400" dirty="0" smtClean="0">
                <a:latin typeface="Georgia" pitchFamily="18" charset="0"/>
              </a:rPr>
              <a:t>__SO</a:t>
            </a:r>
            <a:r>
              <a:rPr lang="en-US" sz="4400" baseline="-25000" dirty="0" smtClean="0">
                <a:latin typeface="Georgia" pitchFamily="18" charset="0"/>
              </a:rPr>
              <a:t>3</a:t>
            </a:r>
            <a:r>
              <a:rPr lang="en-US" sz="4400" dirty="0" smtClean="0">
                <a:latin typeface="Georgia" pitchFamily="18" charset="0"/>
              </a:rPr>
              <a:t>__</a:t>
            </a:r>
            <a:endParaRPr lang="en-US" sz="4400" dirty="0">
              <a:latin typeface="Georgia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70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dirty="0"/>
              <a:t>YOU ARE BALANCED!!</a:t>
            </a:r>
          </a:p>
        </p:txBody>
      </p:sp>
      <p:pic>
        <p:nvPicPr>
          <p:cNvPr id="9220" name="Picture 4" descr="bs02086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514600"/>
            <a:ext cx="3108256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016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Law of Conservation of </a:t>
            </a:r>
            <a:r>
              <a:rPr lang="en-US" sz="4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Mass</a:t>
            </a:r>
            <a:endParaRPr lang="en-US" sz="2000" u="sng" dirty="0">
              <a:solidFill>
                <a:srgbClr val="000000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dirty="0"/>
              <a:t>The Law of Conservation of Mass states: </a:t>
            </a:r>
            <a:r>
              <a:rPr lang="en-US" sz="3200" b="1" i="1" dirty="0">
                <a:solidFill>
                  <a:schemeClr val="accent1"/>
                </a:solidFill>
              </a:rPr>
              <a:t>that mass is neither created nor destroyed in any chemical reaction</a:t>
            </a:r>
            <a:r>
              <a:rPr lang="en-US" sz="3200" dirty="0">
                <a:solidFill>
                  <a:schemeClr val="accent1"/>
                </a:solidFill>
              </a:rPr>
              <a:t>. </a:t>
            </a:r>
            <a:r>
              <a:rPr lang="en-US" sz="3200" dirty="0"/>
              <a:t>Therefore balancing </a:t>
            </a:r>
            <a:r>
              <a:rPr lang="en-US" sz="3200" dirty="0" smtClean="0"/>
              <a:t>equations </a:t>
            </a:r>
            <a:r>
              <a:rPr lang="en-US" sz="3200" dirty="0"/>
              <a:t>requires the same number of atoms on both sides of a chemical reaction. </a:t>
            </a:r>
          </a:p>
          <a:p>
            <a:r>
              <a:rPr lang="en-US" sz="3200" dirty="0"/>
              <a:t>The number of atoms in the </a:t>
            </a:r>
            <a:r>
              <a:rPr lang="en-US" sz="3200" i="1" u="sng" dirty="0">
                <a:solidFill>
                  <a:schemeClr val="accent1"/>
                </a:solidFill>
              </a:rPr>
              <a:t>Reactants</a:t>
            </a:r>
            <a:r>
              <a:rPr lang="en-US" sz="3200" dirty="0"/>
              <a:t> must equal the Number of atoms in the </a:t>
            </a:r>
            <a:r>
              <a:rPr lang="en-US" sz="3200" i="1" u="sng" dirty="0">
                <a:solidFill>
                  <a:schemeClr val="accent1"/>
                </a:solidFill>
              </a:rPr>
              <a:t>Products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sz="4400" b="1" dirty="0" smtClean="0">
                <a:solidFill>
                  <a:srgbClr val="000000"/>
                </a:solidFill>
              </a:rPr>
              <a:t>Balance elements in the following    order:	</a:t>
            </a:r>
            <a:endParaRPr lang="en-US" sz="4400" b="1" dirty="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742950" indent="-742950">
              <a:buAutoNum type="arabicPeriod"/>
            </a:pPr>
            <a:r>
              <a:rPr lang="en-US" sz="4000" b="1" dirty="0" smtClean="0"/>
              <a:t>Nonmetals</a:t>
            </a:r>
            <a:endParaRPr lang="en-US" sz="4000" b="1" dirty="0"/>
          </a:p>
          <a:p>
            <a:pPr marL="742950" indent="-742950">
              <a:buAutoNum type="arabicPeriod"/>
            </a:pPr>
            <a:r>
              <a:rPr lang="en-US" sz="4000" b="1" dirty="0" smtClean="0"/>
              <a:t>Metals</a:t>
            </a:r>
            <a:endParaRPr lang="en-US" sz="4000" b="1" dirty="0"/>
          </a:p>
          <a:p>
            <a:pPr marL="742950" indent="-742950">
              <a:buAutoNum type="arabicPeriod"/>
            </a:pPr>
            <a:r>
              <a:rPr lang="en-US" sz="4000" b="1" dirty="0" smtClean="0"/>
              <a:t>Polyatomic ions</a:t>
            </a:r>
          </a:p>
          <a:p>
            <a:pPr marL="742950" indent="-742950">
              <a:buAutoNum type="arabicPeriod"/>
            </a:pPr>
            <a:r>
              <a:rPr lang="en-US" sz="4000" b="1" dirty="0" smtClean="0"/>
              <a:t>Hydrogen</a:t>
            </a:r>
          </a:p>
          <a:p>
            <a:pPr marL="742950" indent="-742950">
              <a:buAutoNum type="arabicPeriod"/>
            </a:pPr>
            <a:r>
              <a:rPr lang="en-US" sz="4000" b="1" dirty="0" smtClean="0"/>
              <a:t>Oxygen</a:t>
            </a:r>
            <a:endParaRPr lang="en-US" sz="40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168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 bldLvl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dirty="0" smtClean="0">
                <a:solidFill>
                  <a:schemeClr val="tx1"/>
                </a:solidFill>
              </a:rPr>
              <a:t>Polyatomic Ions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4000" b="1" dirty="0"/>
              <a:t>When balancing </a:t>
            </a:r>
            <a:r>
              <a:rPr lang="en-US" sz="4000" b="1" dirty="0" smtClean="0"/>
              <a:t>polyatomic ions </a:t>
            </a:r>
            <a:r>
              <a:rPr lang="en-US" sz="4000" b="1" dirty="0"/>
              <a:t>treat them as one unit if they appear on both sides of the equation.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923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000000"/>
                </a:solidFill>
              </a:rPr>
              <a:t>Balancing Equations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2916238"/>
            <a:ext cx="8229600" cy="893762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Complete an atom inventory.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533400" y="1600200"/>
            <a:ext cx="8153400" cy="923925"/>
            <a:chOff x="533400" y="1600200"/>
            <a:chExt cx="8153400" cy="923330"/>
          </a:xfrm>
        </p:grpSpPr>
        <p:sp>
          <p:nvSpPr>
            <p:cNvPr id="27654" name="Text Box 6"/>
            <p:cNvSpPr txBox="1">
              <a:spLocks noChangeArrowheads="1"/>
            </p:cNvSpPr>
            <p:nvPr/>
          </p:nvSpPr>
          <p:spPr bwMode="auto">
            <a:xfrm>
              <a:off x="533400" y="1600200"/>
              <a:ext cx="8153400" cy="923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54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N</a:t>
              </a:r>
              <a:r>
                <a:rPr lang="en-US" sz="5400" baseline="-250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2</a:t>
              </a:r>
              <a:r>
                <a:rPr lang="en-US" sz="54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  +  H</a:t>
              </a:r>
              <a:r>
                <a:rPr lang="en-US" sz="5400" baseline="-250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2</a:t>
              </a:r>
              <a:r>
                <a:rPr lang="en-US" sz="54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      NH</a:t>
              </a:r>
              <a:r>
                <a:rPr lang="en-US" sz="5400" baseline="-250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3</a:t>
              </a:r>
            </a:p>
          </p:txBody>
        </p:sp>
        <p:sp>
          <p:nvSpPr>
            <p:cNvPr id="27655" name="Line 7"/>
            <p:cNvSpPr>
              <a:spLocks noChangeShapeType="1"/>
            </p:cNvSpPr>
            <p:nvPr/>
          </p:nvSpPr>
          <p:spPr bwMode="auto">
            <a:xfrm>
              <a:off x="5105400" y="2057106"/>
              <a:ext cx="685800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381500" y="3849666"/>
            <a:ext cx="2819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Georgia" pitchFamily="18" charset="0"/>
              </a:rPr>
              <a:t>__N__</a:t>
            </a:r>
          </a:p>
          <a:p>
            <a:r>
              <a:rPr lang="en-US" sz="5400" dirty="0" smtClean="0">
                <a:latin typeface="Georgia" pitchFamily="18" charset="0"/>
              </a:rPr>
              <a:t>__H__</a:t>
            </a:r>
            <a:endParaRPr lang="en-US" sz="5400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57600" y="3891761"/>
            <a:ext cx="2971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5400" dirty="0" smtClean="0"/>
              <a:t>	</a:t>
            </a:r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	   1</a:t>
            </a:r>
          </a:p>
          <a:p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	2	   3</a:t>
            </a:r>
            <a:endParaRPr lang="en-US" sz="5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819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000000"/>
                </a:solidFill>
              </a:rPr>
              <a:t>Balancing</a:t>
            </a:r>
            <a:r>
              <a:rPr lang="en-US" sz="5400" dirty="0" smtClean="0"/>
              <a:t> </a:t>
            </a:r>
            <a:r>
              <a:rPr lang="en-US" sz="5400" dirty="0" smtClean="0">
                <a:solidFill>
                  <a:srgbClr val="000000"/>
                </a:solidFill>
              </a:rPr>
              <a:t>Equations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smtClean="0"/>
              <a:t>Nothing is balanced.</a:t>
            </a:r>
          </a:p>
          <a:p>
            <a:pPr eaLnBrk="1" hangingPunct="1">
              <a:defRPr/>
            </a:pPr>
            <a:r>
              <a:rPr lang="en-US" sz="3600" smtClean="0"/>
              <a:t>Balance the nitrogen first by placing a coefficient of 2 in front of the NH</a:t>
            </a:r>
            <a:r>
              <a:rPr lang="en-US" sz="3600" baseline="-25000" smtClean="0"/>
              <a:t>3</a:t>
            </a:r>
            <a:r>
              <a:rPr lang="en-US" sz="3600" smtClean="0"/>
              <a:t>.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495300" y="4343400"/>
            <a:ext cx="8153400" cy="923925"/>
            <a:chOff x="495300" y="4343400"/>
            <a:chExt cx="8153400" cy="923330"/>
          </a:xfrm>
        </p:grpSpPr>
        <p:sp>
          <p:nvSpPr>
            <p:cNvPr id="29702" name="Text Box 6"/>
            <p:cNvSpPr txBox="1">
              <a:spLocks noChangeArrowheads="1"/>
            </p:cNvSpPr>
            <p:nvPr/>
          </p:nvSpPr>
          <p:spPr bwMode="auto">
            <a:xfrm>
              <a:off x="495300" y="4343400"/>
              <a:ext cx="8153400" cy="923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54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N</a:t>
              </a:r>
              <a:r>
                <a:rPr lang="en-US" sz="5400" baseline="-250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2</a:t>
              </a:r>
              <a:r>
                <a:rPr lang="en-US" sz="54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  +  H</a:t>
              </a:r>
              <a:r>
                <a:rPr lang="en-US" sz="5400" baseline="-250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2</a:t>
              </a:r>
              <a:r>
                <a:rPr lang="en-US" sz="54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     </a:t>
              </a:r>
              <a:r>
                <a:rPr lang="en-US" sz="54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2</a:t>
              </a:r>
              <a:r>
                <a:rPr lang="en-US" sz="54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NH</a:t>
              </a:r>
              <a:r>
                <a:rPr lang="en-US" sz="5400" baseline="-250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3</a:t>
              </a:r>
              <a:endParaRPr lang="en-US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endParaRPr>
            </a:p>
          </p:txBody>
        </p:sp>
        <p:sp>
          <p:nvSpPr>
            <p:cNvPr id="29703" name="Line 7"/>
            <p:cNvSpPr>
              <a:spLocks noChangeShapeType="1"/>
            </p:cNvSpPr>
            <p:nvPr/>
          </p:nvSpPr>
          <p:spPr bwMode="auto">
            <a:xfrm>
              <a:off x="4953000" y="4724155"/>
              <a:ext cx="685800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2713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/>
              <a:t>Balancing Equations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28194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Hydrogen is not balanced.</a:t>
            </a:r>
          </a:p>
          <a:p>
            <a:pPr eaLnBrk="1" hangingPunct="1">
              <a:defRPr/>
            </a:pPr>
            <a:r>
              <a:rPr lang="en-US" sz="3600" dirty="0" smtClean="0"/>
              <a:t>Place a 3 in front of H</a:t>
            </a:r>
            <a:r>
              <a:rPr lang="en-US" sz="3600" baseline="-25000" dirty="0" smtClean="0"/>
              <a:t>2.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609600" y="2819400"/>
            <a:ext cx="8229600" cy="923925"/>
            <a:chOff x="609600" y="4038992"/>
            <a:chExt cx="8229600" cy="923330"/>
          </a:xfrm>
        </p:grpSpPr>
        <p:sp>
          <p:nvSpPr>
            <p:cNvPr id="31751" name="Text Box 7"/>
            <p:cNvSpPr txBox="1">
              <a:spLocks noChangeArrowheads="1"/>
            </p:cNvSpPr>
            <p:nvPr/>
          </p:nvSpPr>
          <p:spPr bwMode="auto">
            <a:xfrm>
              <a:off x="609600" y="4038992"/>
              <a:ext cx="8229600" cy="923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algn="l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N</a:t>
              </a:r>
              <a:r>
                <a:rPr lang="en-US" sz="5400" baseline="-25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2</a:t>
              </a:r>
              <a:r>
                <a:rPr lang="en-US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  +  </a:t>
              </a:r>
              <a:r>
                <a:rPr lang="en-US" sz="54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3</a:t>
              </a:r>
              <a:r>
                <a:rPr lang="en-US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H</a:t>
              </a:r>
              <a:r>
                <a:rPr lang="en-US" sz="5400" baseline="-25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2</a:t>
              </a:r>
              <a:r>
                <a:rPr lang="en-US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     </a:t>
              </a:r>
              <a:r>
                <a:rPr lang="en-US" sz="54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2</a:t>
              </a:r>
              <a:r>
                <a:rPr lang="en-US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NH</a:t>
              </a:r>
              <a:r>
                <a:rPr lang="en-US" sz="5400" baseline="-25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charset="0"/>
                </a:rPr>
                <a:t>3</a:t>
              </a:r>
              <a:endPara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endParaRPr>
            </a:p>
          </p:txBody>
        </p:sp>
        <p:sp>
          <p:nvSpPr>
            <p:cNvPr id="31752" name="Line 8"/>
            <p:cNvSpPr>
              <a:spLocks noChangeShapeType="1"/>
            </p:cNvSpPr>
            <p:nvPr/>
          </p:nvSpPr>
          <p:spPr bwMode="auto">
            <a:xfrm>
              <a:off x="5257800" y="4495898"/>
              <a:ext cx="533400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457200" y="3754438"/>
            <a:ext cx="8229600" cy="89376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600" dirty="0" smtClean="0"/>
              <a:t>Complete a final atom inventory.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81500" y="4494074"/>
            <a:ext cx="2819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Georgia" pitchFamily="18" charset="0"/>
              </a:rPr>
              <a:t>__N__</a:t>
            </a:r>
          </a:p>
          <a:p>
            <a:r>
              <a:rPr lang="en-US" sz="5400" dirty="0" smtClean="0">
                <a:latin typeface="Georgia" pitchFamily="18" charset="0"/>
              </a:rPr>
              <a:t>__H__</a:t>
            </a:r>
            <a:endParaRPr lang="en-US" sz="5400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7600" y="4494074"/>
            <a:ext cx="2971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5400" dirty="0" smtClean="0"/>
              <a:t>	</a:t>
            </a:r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	   2</a:t>
            </a:r>
          </a:p>
          <a:p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	6	   6</a:t>
            </a:r>
            <a:endParaRPr lang="en-US" sz="5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42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000000"/>
                </a:solidFill>
              </a:rPr>
              <a:t>Balancing Equations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2916238"/>
            <a:ext cx="8229600" cy="893762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Complete an atom inventory.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52400" y="1600200"/>
            <a:ext cx="8839200" cy="854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en-US" sz="5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US" sz="5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+    O</a:t>
            </a:r>
            <a:r>
              <a:rPr lang="en-US" sz="5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→  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</a:t>
            </a:r>
            <a:r>
              <a:rPr lang="en-US" sz="5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+   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US" sz="5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81500" y="3849666"/>
            <a:ext cx="2819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Georgia" pitchFamily="18" charset="0"/>
              </a:rPr>
              <a:t>__C__</a:t>
            </a:r>
          </a:p>
          <a:p>
            <a:r>
              <a:rPr lang="en-US" sz="5400" dirty="0" smtClean="0">
                <a:latin typeface="Georgia" pitchFamily="18" charset="0"/>
              </a:rPr>
              <a:t>__H__</a:t>
            </a:r>
          </a:p>
          <a:p>
            <a:r>
              <a:rPr lang="en-US" sz="5400" dirty="0" smtClean="0">
                <a:latin typeface="Georgia" pitchFamily="18" charset="0"/>
              </a:rPr>
              <a:t>__O__</a:t>
            </a:r>
            <a:endParaRPr lang="en-US" sz="5400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57600" y="3891761"/>
            <a:ext cx="2971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5400" dirty="0" smtClean="0"/>
              <a:t>	</a:t>
            </a:r>
            <a:r>
              <a:rPr lang="en-US" sz="5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	   1</a:t>
            </a:r>
          </a:p>
          <a:p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	8	   2</a:t>
            </a:r>
          </a:p>
          <a:p>
            <a:r>
              <a:rPr lang="en-US" sz="5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	   3</a:t>
            </a:r>
            <a:endParaRPr lang="en-US" sz="5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279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000000"/>
                </a:solidFill>
              </a:rPr>
              <a:t>Balancing Equations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Nothing is balanced.</a:t>
            </a:r>
          </a:p>
          <a:p>
            <a:pPr eaLnBrk="1" hangingPunct="1">
              <a:defRPr/>
            </a:pPr>
            <a:r>
              <a:rPr lang="en-US" sz="3600" dirty="0" smtClean="0"/>
              <a:t>Balance the carbon first by placing a coefficient of 3 in front of the CO</a:t>
            </a:r>
            <a:r>
              <a:rPr lang="en-US" sz="3600" baseline="-25000" dirty="0"/>
              <a:t>2</a:t>
            </a:r>
            <a:r>
              <a:rPr lang="en-US" sz="3600" dirty="0" smtClean="0"/>
              <a:t>.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52400" y="3884170"/>
            <a:ext cx="8839200" cy="854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en-US" sz="5400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US" sz="5400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+    </a:t>
            </a:r>
            <a:r>
              <a:rPr lang="en-US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</a:t>
            </a:r>
            <a:r>
              <a:rPr lang="en-US" sz="5400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  <a:r>
              <a:rPr lang="en-US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→ </a:t>
            </a: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</a:t>
            </a:r>
            <a:r>
              <a:rPr lang="en-US" sz="5400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+   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US" sz="5400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590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1772</TotalTime>
  <Words>457</Words>
  <Application>Microsoft Macintosh PowerPoint</Application>
  <PresentationFormat>On-screen Show (4:3)</PresentationFormat>
  <Paragraphs>94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Civic</vt:lpstr>
      <vt:lpstr>PowerPoint Presentation</vt:lpstr>
      <vt:lpstr>Law of Conservation of Mass</vt:lpstr>
      <vt:lpstr>Balance elements in the following    order: </vt:lpstr>
      <vt:lpstr>Polyatomic Ions</vt:lpstr>
      <vt:lpstr>Balancing Equations</vt:lpstr>
      <vt:lpstr>Balancing Equations</vt:lpstr>
      <vt:lpstr>Balancing Equations</vt:lpstr>
      <vt:lpstr>Balancing Equations</vt:lpstr>
      <vt:lpstr>Balancing Equations</vt:lpstr>
      <vt:lpstr>Balancing Equations</vt:lpstr>
      <vt:lpstr>Balancing Equations</vt:lpstr>
      <vt:lpstr>Balancing Equations</vt:lpstr>
      <vt:lpstr>Balancing Equations</vt:lpstr>
      <vt:lpstr>Balancing Equations</vt:lpstr>
      <vt:lpstr>Balancing Equations</vt:lpstr>
      <vt:lpstr>Balancing Equations</vt:lpstr>
      <vt:lpstr>YOU ARE BALANCED!!</vt:lpstr>
    </vt:vector>
  </TitlesOfParts>
  <Company>SSD#24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Balancing Chemical Equations</dc:title>
  <dc:creator>rkniel</dc:creator>
  <cp:lastModifiedBy>Kathryn Lindeman</cp:lastModifiedBy>
  <cp:revision>41</cp:revision>
  <dcterms:created xsi:type="dcterms:W3CDTF">2007-05-30T16:57:17Z</dcterms:created>
  <dcterms:modified xsi:type="dcterms:W3CDTF">2018-02-23T13:47:53Z</dcterms:modified>
</cp:coreProperties>
</file>